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f2715679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f2715679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f2a658a63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f2a658a63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f2715679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f2715679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f2a658a63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f2a658a63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f2a658a63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f2a658a63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f2715679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f2715679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f2a658a63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f2a658a63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f2a658a63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f2a658a63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fb38c17b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fb38c17b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fb38c17b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fb38c17b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f2a658a6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f2a658a6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fb38c17b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fb38c17b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fb38c17b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fb38c17b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fb38c17b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fb38c17b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f2a658a63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f2a658a63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f2715679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f2715679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f2a658a63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f2a658a63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f2a658a6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f2a658a6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f2a658a63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f2a658a63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f2a658a63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f2a658a63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f2a658a63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f2a658a63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f2715679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f2715679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f2a658a63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f2a658a63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f2a658a63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f2a658a63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f2a658a63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f2a658a63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4f2a658a63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4f2a658a63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f2a658a63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f2a658a63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4f2a658a63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4f2a658a63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f2715679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f2715679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f2a658a63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f2a658a63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f2a658a63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f2a658a6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f2a658a63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f2a658a63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f2715679d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f2715679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f2a658a6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f2a658a6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f2a658a63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f2a658a63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f2a658a63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4f2a658a63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f2a658a63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f2a658a63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fb38c16e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fb38c16e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fb38c16e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fb38c16e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f2a658a63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f2a658a63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4f2a658a63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4f2a658a63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f2715679d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f2715679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f2715679d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f2715679d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f2715679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f2715679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f2715679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f2715679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f2a658a6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f2a658a6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rail.eecs.berkeley.edu/deeprlcourse/" TargetMode="External"/><Relationship Id="rId4" Type="http://schemas.openxmlformats.org/officeDocument/2006/relationships/hyperlink" Target="http://proceedings.mlr.press/v28/levine13.pdf" TargetMode="External"/><Relationship Id="rId5" Type="http://schemas.openxmlformats.org/officeDocument/2006/relationships/hyperlink" Target="https://arxiv.org/abs/1306.3203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4095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End-to-End Training of Deep Visuomotor Policies</a:t>
            </a:r>
            <a:endParaRPr sz="48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524275"/>
            <a:ext cx="8520600" cy="5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Sergey Levine, Chelsea Finn, Trevor Darrell, Pieter Abbeel</a:t>
            </a:r>
            <a:endParaRPr sz="2400"/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212550" y="3718200"/>
            <a:ext cx="8520600" cy="81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Qiang Ma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Feb 19, 2019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Guided Policy Search (GPS)</a:t>
            </a:r>
            <a:endParaRPr/>
          </a:p>
        </p:txBody>
      </p:sp>
      <p:sp>
        <p:nvSpPr>
          <p:cNvPr id="141" name="Google Shape;141;p22"/>
          <p:cNvSpPr txBox="1"/>
          <p:nvPr/>
        </p:nvSpPr>
        <p:spPr>
          <a:xfrm>
            <a:off x="4496100" y="85625"/>
            <a:ext cx="46479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From CS 294-112 at UC Berkeley, Sergey Levine et al.</a:t>
            </a:r>
            <a:br>
              <a:rPr lang="en" sz="1800">
                <a:solidFill>
                  <a:schemeClr val="dk2"/>
                </a:solidFill>
              </a:rPr>
            </a:b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7744159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/>
          <p:nvPr/>
        </p:nvSpPr>
        <p:spPr>
          <a:xfrm>
            <a:off x="1945400" y="1317875"/>
            <a:ext cx="1513200" cy="44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2"/>
          <p:cNvSpPr txBox="1"/>
          <p:nvPr/>
        </p:nvSpPr>
        <p:spPr>
          <a:xfrm>
            <a:off x="3667875" y="1246325"/>
            <a:ext cx="400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Trajectory guides the policy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225" y="4367100"/>
            <a:ext cx="2292225" cy="52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Guided Policy Search (GPS)</a:t>
            </a: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4496100" y="85625"/>
            <a:ext cx="46479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From CS 294-112 at UC Berkeley, Sergey Levine et al.</a:t>
            </a:r>
            <a:br>
              <a:rPr lang="en" sz="1800">
                <a:solidFill>
                  <a:schemeClr val="dk2"/>
                </a:solidFill>
              </a:rPr>
            </a:b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7744159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/>
          <p:nvPr/>
        </p:nvSpPr>
        <p:spPr>
          <a:xfrm>
            <a:off x="311700" y="1841200"/>
            <a:ext cx="7470000" cy="930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3"/>
          <p:cNvSpPr txBox="1"/>
          <p:nvPr/>
        </p:nvSpPr>
        <p:spPr>
          <a:xfrm>
            <a:off x="4277700" y="1268500"/>
            <a:ext cx="3393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augmented Lagrangian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225" y="4367100"/>
            <a:ext cx="2292225" cy="5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/>
          <p:nvPr/>
        </p:nvSpPr>
        <p:spPr>
          <a:xfrm>
            <a:off x="6584575" y="3131300"/>
            <a:ext cx="853500" cy="411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5123400" y="2695000"/>
            <a:ext cx="38445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iterative linear quadratic regulator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Deterministic GPS</a:t>
            </a:r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00" y="1083375"/>
            <a:ext cx="7486749" cy="382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 txBox="1"/>
          <p:nvPr/>
        </p:nvSpPr>
        <p:spPr>
          <a:xfrm>
            <a:off x="4496100" y="85625"/>
            <a:ext cx="46479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From </a:t>
            </a:r>
            <a:r>
              <a:rPr lang="en">
                <a:solidFill>
                  <a:schemeClr val="dk2"/>
                </a:solidFill>
              </a:rPr>
              <a:t>CS 294-112 at UC Berkeley, </a:t>
            </a:r>
            <a:r>
              <a:rPr lang="en">
                <a:solidFill>
                  <a:schemeClr val="dk2"/>
                </a:solidFill>
              </a:rPr>
              <a:t>Sergey Levine et al.</a:t>
            </a:r>
            <a:br>
              <a:rPr lang="en" sz="1800">
                <a:solidFill>
                  <a:schemeClr val="dk2"/>
                </a:solidFill>
              </a:rPr>
            </a:b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Deterministic vs </a:t>
            </a:r>
            <a:r>
              <a:rPr lang="en"/>
              <a:t>Stochastic</a:t>
            </a:r>
            <a:endParaRPr/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3">
            <a:alphaModFix/>
          </a:blip>
          <a:srcRect b="61165" l="0" r="0" t="0"/>
          <a:stretch/>
        </p:blipFill>
        <p:spPr>
          <a:xfrm>
            <a:off x="311700" y="1138350"/>
            <a:ext cx="7130473" cy="14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3">
            <a:alphaModFix/>
          </a:blip>
          <a:srcRect b="0" l="0" r="0" t="53759"/>
          <a:stretch/>
        </p:blipFill>
        <p:spPr>
          <a:xfrm>
            <a:off x="311700" y="2849225"/>
            <a:ext cx="7130473" cy="176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Stochastic GPS</a:t>
            </a:r>
            <a:endParaRPr/>
          </a:p>
        </p:txBody>
      </p:sp>
      <p:sp>
        <p:nvSpPr>
          <p:cNvPr id="177" name="Google Shape;177;p26"/>
          <p:cNvSpPr txBox="1"/>
          <p:nvPr/>
        </p:nvSpPr>
        <p:spPr>
          <a:xfrm>
            <a:off x="4496100" y="85625"/>
            <a:ext cx="46479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From CS 294-112 at UC Berkeley, Sergey Levine et al.</a:t>
            </a:r>
            <a:br>
              <a:rPr lang="en" sz="1800">
                <a:solidFill>
                  <a:schemeClr val="dk2"/>
                </a:solidFill>
              </a:rPr>
            </a:br>
            <a:endParaRPr/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0" y="1094397"/>
            <a:ext cx="9144000" cy="3715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Stochastic</a:t>
            </a:r>
            <a:r>
              <a:rPr lang="en"/>
              <a:t> GPS</a:t>
            </a:r>
            <a:endParaRPr/>
          </a:p>
        </p:txBody>
      </p:sp>
      <p:sp>
        <p:nvSpPr>
          <p:cNvPr id="184" name="Google Shape;184;p27"/>
          <p:cNvSpPr txBox="1"/>
          <p:nvPr/>
        </p:nvSpPr>
        <p:spPr>
          <a:xfrm>
            <a:off x="4496100" y="85625"/>
            <a:ext cx="46479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From CS 294-112 at UC Berkeley, Sergey Levine et al.</a:t>
            </a:r>
            <a:br>
              <a:rPr lang="en" sz="1800">
                <a:solidFill>
                  <a:schemeClr val="dk2"/>
                </a:solidFill>
              </a:rPr>
            </a:br>
            <a:endParaRPr/>
          </a:p>
        </p:txBody>
      </p:sp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0" y="1094397"/>
            <a:ext cx="9144000" cy="371570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/>
          <p:nvPr/>
        </p:nvSpPr>
        <p:spPr>
          <a:xfrm>
            <a:off x="2877600" y="1186275"/>
            <a:ext cx="2518200" cy="44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7"/>
          <p:cNvSpPr/>
          <p:nvPr/>
        </p:nvSpPr>
        <p:spPr>
          <a:xfrm>
            <a:off x="6898700" y="2480450"/>
            <a:ext cx="2245200" cy="44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7"/>
          <p:cNvSpPr txBox="1"/>
          <p:nvPr/>
        </p:nvSpPr>
        <p:spPr>
          <a:xfrm>
            <a:off x="7420350" y="2039450"/>
            <a:ext cx="13257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“</a:t>
            </a:r>
            <a:r>
              <a:rPr lang="en" sz="1800">
                <a:solidFill>
                  <a:srgbClr val="FF0000"/>
                </a:solidFill>
              </a:rPr>
              <a:t>step size”</a:t>
            </a:r>
            <a:endParaRPr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</a:t>
            </a:r>
            <a:endParaRPr/>
          </a:p>
        </p:txBody>
      </p:sp>
      <p:sp>
        <p:nvSpPr>
          <p:cNvPr id="194" name="Google Shape;194;p28"/>
          <p:cNvSpPr txBox="1"/>
          <p:nvPr/>
        </p:nvSpPr>
        <p:spPr>
          <a:xfrm>
            <a:off x="311700" y="1184000"/>
            <a:ext cx="5165400" cy="10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</a:rPr>
              <a:t>1.  Trajectory Optimization</a:t>
            </a:r>
            <a:endParaRPr sz="24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66666"/>
                </a:solidFill>
              </a:rPr>
              <a:t>2.  Policy Learning</a:t>
            </a:r>
            <a:endParaRPr sz="2400">
              <a:solidFill>
                <a:srgbClr val="666666"/>
              </a:solidFill>
            </a:endParaRPr>
          </a:p>
        </p:txBody>
      </p:sp>
      <p:sp>
        <p:nvSpPr>
          <p:cNvPr id="195" name="Google Shape;195;p28"/>
          <p:cNvSpPr txBox="1"/>
          <p:nvPr/>
        </p:nvSpPr>
        <p:spPr>
          <a:xfrm>
            <a:off x="3914475" y="942250"/>
            <a:ext cx="5100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</a:rPr>
              <a:t>?</a:t>
            </a:r>
            <a:endParaRPr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Trajectory Optimization</a:t>
            </a:r>
            <a:endParaRPr/>
          </a:p>
        </p:txBody>
      </p:sp>
      <p:pic>
        <p:nvPicPr>
          <p:cNvPr id="201" name="Google Shape;201;p29"/>
          <p:cNvPicPr preferRelativeResize="0"/>
          <p:nvPr/>
        </p:nvPicPr>
        <p:blipFill rotWithShape="1">
          <a:blip r:embed="rId3">
            <a:alphaModFix/>
          </a:blip>
          <a:srcRect b="87854" l="0" r="0" t="0"/>
          <a:stretch/>
        </p:blipFill>
        <p:spPr>
          <a:xfrm>
            <a:off x="410225" y="1127150"/>
            <a:ext cx="7939774" cy="44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Trajectory Optimization</a:t>
            </a:r>
            <a:endParaRPr/>
          </a:p>
        </p:txBody>
      </p:sp>
      <p:pic>
        <p:nvPicPr>
          <p:cNvPr id="207" name="Google Shape;207;p30"/>
          <p:cNvPicPr preferRelativeResize="0"/>
          <p:nvPr/>
        </p:nvPicPr>
        <p:blipFill rotWithShape="1">
          <a:blip r:embed="rId3">
            <a:alphaModFix/>
          </a:blip>
          <a:srcRect b="67517" l="0" r="0" t="0"/>
          <a:stretch/>
        </p:blipFill>
        <p:spPr>
          <a:xfrm>
            <a:off x="410225" y="1127150"/>
            <a:ext cx="7939774" cy="11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Trajectory Optimization</a:t>
            </a:r>
            <a:endParaRPr/>
          </a:p>
        </p:txBody>
      </p:sp>
      <p:pic>
        <p:nvPicPr>
          <p:cNvPr id="213" name="Google Shape;213;p31"/>
          <p:cNvPicPr preferRelativeResize="0"/>
          <p:nvPr/>
        </p:nvPicPr>
        <p:blipFill rotWithShape="1">
          <a:blip r:embed="rId3">
            <a:alphaModFix/>
          </a:blip>
          <a:srcRect b="49338" l="0" r="0" t="0"/>
          <a:stretch/>
        </p:blipFill>
        <p:spPr>
          <a:xfrm>
            <a:off x="410225" y="1127150"/>
            <a:ext cx="7939774" cy="184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Guided Policy Search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Trajectory Optimization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Visuomotor Policy Learning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Experiment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Trajectory Optimization</a:t>
            </a:r>
            <a:endParaRPr/>
          </a:p>
        </p:txBody>
      </p:sp>
      <p:pic>
        <p:nvPicPr>
          <p:cNvPr id="219" name="Google Shape;219;p32"/>
          <p:cNvPicPr preferRelativeResize="0"/>
          <p:nvPr/>
        </p:nvPicPr>
        <p:blipFill rotWithShape="1">
          <a:blip r:embed="rId3">
            <a:alphaModFix/>
          </a:blip>
          <a:srcRect b="31773" l="0" r="0" t="0"/>
          <a:stretch/>
        </p:blipFill>
        <p:spPr>
          <a:xfrm>
            <a:off x="410225" y="1127150"/>
            <a:ext cx="7939774" cy="24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Trajectory Optimization</a:t>
            </a:r>
            <a:endParaRPr/>
          </a:p>
        </p:txBody>
      </p:sp>
      <p:pic>
        <p:nvPicPr>
          <p:cNvPr id="225" name="Google Shape;225;p33"/>
          <p:cNvPicPr preferRelativeResize="0"/>
          <p:nvPr/>
        </p:nvPicPr>
        <p:blipFill rotWithShape="1">
          <a:blip r:embed="rId3">
            <a:alphaModFix/>
          </a:blip>
          <a:srcRect b="18213" l="0" r="0" t="0"/>
          <a:stretch/>
        </p:blipFill>
        <p:spPr>
          <a:xfrm>
            <a:off x="410225" y="1127150"/>
            <a:ext cx="7939774" cy="297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Trajectory Optimization</a:t>
            </a:r>
            <a:endParaRPr/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25" y="1127150"/>
            <a:ext cx="7939774" cy="363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Stochastic GPS</a:t>
            </a:r>
            <a:endParaRPr/>
          </a:p>
        </p:txBody>
      </p:sp>
      <p:sp>
        <p:nvSpPr>
          <p:cNvPr id="237" name="Google Shape;237;p35"/>
          <p:cNvSpPr txBox="1"/>
          <p:nvPr/>
        </p:nvSpPr>
        <p:spPr>
          <a:xfrm>
            <a:off x="4496100" y="85625"/>
            <a:ext cx="46479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From CS 294-112 at UC Berkeley, Sergey Levine et al.</a:t>
            </a:r>
            <a:br>
              <a:rPr lang="en" sz="1800">
                <a:solidFill>
                  <a:schemeClr val="dk2"/>
                </a:solidFill>
              </a:rPr>
            </a:br>
            <a:endParaRPr/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0" y="1094397"/>
            <a:ext cx="9144000" cy="371570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/>
          <p:nvPr/>
        </p:nvSpPr>
        <p:spPr>
          <a:xfrm>
            <a:off x="2877600" y="1186275"/>
            <a:ext cx="2518200" cy="44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Guided Policy Search</a:t>
            </a:r>
            <a:endParaRPr/>
          </a:p>
        </p:txBody>
      </p:sp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300" y="1293325"/>
            <a:ext cx="5363389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/>
        </p:nvSpPr>
        <p:spPr>
          <a:xfrm>
            <a:off x="4496100" y="85625"/>
            <a:ext cx="46479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</a:rPr>
              <a:t>From CS 294-112 at UC Berkeley, Sergey Levine et al.</a:t>
            </a:r>
            <a:br>
              <a:rPr lang="en" sz="1800">
                <a:solidFill>
                  <a:schemeClr val="dk2"/>
                </a:solidFill>
              </a:rPr>
            </a:br>
            <a:endParaRPr/>
          </a:p>
        </p:txBody>
      </p:sp>
      <p:sp>
        <p:nvSpPr>
          <p:cNvPr id="247" name="Google Shape;247;p36"/>
          <p:cNvSpPr/>
          <p:nvPr/>
        </p:nvSpPr>
        <p:spPr>
          <a:xfrm>
            <a:off x="1737900" y="1217125"/>
            <a:ext cx="3918300" cy="3612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6"/>
          <p:cNvSpPr txBox="1"/>
          <p:nvPr/>
        </p:nvSpPr>
        <p:spPr>
          <a:xfrm>
            <a:off x="199525" y="2372225"/>
            <a:ext cx="16074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Trajectory Optimization</a:t>
            </a:r>
            <a:endParaRPr sz="1800"/>
          </a:p>
        </p:txBody>
      </p:sp>
      <p:sp>
        <p:nvSpPr>
          <p:cNvPr id="249" name="Google Shape;249;p36"/>
          <p:cNvSpPr/>
          <p:nvPr/>
        </p:nvSpPr>
        <p:spPr>
          <a:xfrm>
            <a:off x="5817738" y="2682600"/>
            <a:ext cx="1359900" cy="853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6"/>
          <p:cNvSpPr txBox="1"/>
          <p:nvPr/>
        </p:nvSpPr>
        <p:spPr>
          <a:xfrm>
            <a:off x="7337075" y="2750550"/>
            <a:ext cx="16074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Policy Learning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Paper</a:t>
            </a:r>
            <a:endParaRPr/>
          </a:p>
        </p:txBody>
      </p:sp>
      <p:sp>
        <p:nvSpPr>
          <p:cNvPr id="256" name="Google Shape;256;p37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pic>
        <p:nvPicPr>
          <p:cNvPr id="257" name="Google Shape;2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017725"/>
            <a:ext cx="3508999" cy="365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325" y="1157125"/>
            <a:ext cx="4009475" cy="11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to Paper</a:t>
            </a:r>
            <a:endParaRPr/>
          </a:p>
        </p:txBody>
      </p:sp>
      <p:pic>
        <p:nvPicPr>
          <p:cNvPr id="264" name="Google Shape;2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700" y="1233075"/>
            <a:ext cx="5063026" cy="322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pic>
        <p:nvPicPr>
          <p:cNvPr id="266" name="Google Shape;26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1" y="1017725"/>
            <a:ext cx="3508999" cy="3655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pic>
        <p:nvPicPr>
          <p:cNvPr id="272" name="Google Shape;2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450" y="2708050"/>
            <a:ext cx="564110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 txBox="1"/>
          <p:nvPr>
            <p:ph type="title"/>
          </p:nvPr>
        </p:nvSpPr>
        <p:spPr>
          <a:xfrm>
            <a:off x="311700" y="197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Function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BADMM Augmented Lagrangian Method</a:t>
            </a:r>
            <a:endParaRPr/>
          </a:p>
        </p:txBody>
      </p:sp>
      <p:sp>
        <p:nvSpPr>
          <p:cNvPr id="279" name="Google Shape;279;p40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sp>
        <p:nvSpPr>
          <p:cNvPr id="280" name="Google Shape;280;p40"/>
          <p:cNvSpPr txBox="1"/>
          <p:nvPr>
            <p:ph idx="1" type="body"/>
          </p:nvPr>
        </p:nvSpPr>
        <p:spPr>
          <a:xfrm>
            <a:off x="359525" y="1095300"/>
            <a:ext cx="85206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Bregman alternating direction method of multipliers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</a:rPr>
              <a:t>[H. Wang and A. Banerjee. Bregman alternating direction method of multipliers. NIPS 2014.]</a:t>
            </a:r>
            <a:endParaRPr sz="1400">
              <a:solidFill>
                <a:srgbClr val="666666"/>
              </a:solidFill>
            </a:endParaRPr>
          </a:p>
        </p:txBody>
      </p:sp>
      <p:pic>
        <p:nvPicPr>
          <p:cNvPr id="281" name="Google Shape;28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450" y="2708050"/>
            <a:ext cx="564110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0"/>
          <p:cNvSpPr txBox="1"/>
          <p:nvPr>
            <p:ph type="title"/>
          </p:nvPr>
        </p:nvSpPr>
        <p:spPr>
          <a:xfrm>
            <a:off x="311700" y="197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 Function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BADMM Augmented Lagrangian Method</a:t>
            </a:r>
            <a:endParaRPr/>
          </a:p>
        </p:txBody>
      </p:sp>
      <p:sp>
        <p:nvSpPr>
          <p:cNvPr id="288" name="Google Shape;288;p41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175" y="1572088"/>
            <a:ext cx="7567650" cy="28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1"/>
          <p:cNvSpPr/>
          <p:nvPr/>
        </p:nvSpPr>
        <p:spPr>
          <a:xfrm>
            <a:off x="3892075" y="1701525"/>
            <a:ext cx="3169200" cy="35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1"/>
          <p:cNvSpPr/>
          <p:nvPr/>
        </p:nvSpPr>
        <p:spPr>
          <a:xfrm>
            <a:off x="2747525" y="3660800"/>
            <a:ext cx="3637500" cy="729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1"/>
          <p:cNvSpPr txBox="1"/>
          <p:nvPr/>
        </p:nvSpPr>
        <p:spPr>
          <a:xfrm>
            <a:off x="3433325" y="4429650"/>
            <a:ext cx="22962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Bregman divergence 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293" name="Google Shape;29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0800" y="1172018"/>
            <a:ext cx="3637501" cy="3752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41"/>
          <p:cNvCxnSpPr>
            <a:endCxn id="293" idx="1"/>
          </p:cNvCxnSpPr>
          <p:nvPr/>
        </p:nvCxnSpPr>
        <p:spPr>
          <a:xfrm flipH="1" rot="10800000">
            <a:off x="4234700" y="1359622"/>
            <a:ext cx="686100" cy="314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do these tasks?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0" l="0" r="14712" t="0"/>
          <a:stretch/>
        </p:blipFill>
        <p:spPr>
          <a:xfrm>
            <a:off x="12875" y="1457000"/>
            <a:ext cx="8995701" cy="242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</a:t>
            </a:r>
            <a:r>
              <a:rPr lang="en" sz="1200">
                <a:solidFill>
                  <a:schemeClr val="dk2"/>
                </a:solidFill>
              </a:rPr>
              <a:t>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BADMM</a:t>
            </a:r>
            <a:endParaRPr/>
          </a:p>
        </p:txBody>
      </p:sp>
      <p:sp>
        <p:nvSpPr>
          <p:cNvPr id="300" name="Google Shape;300;p42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pic>
        <p:nvPicPr>
          <p:cNvPr id="301" name="Google Shape;3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313" y="1610909"/>
            <a:ext cx="5729375" cy="1921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42"/>
          <p:cNvCxnSpPr/>
          <p:nvPr/>
        </p:nvCxnSpPr>
        <p:spPr>
          <a:xfrm>
            <a:off x="3835450" y="3532588"/>
            <a:ext cx="29820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BADMM</a:t>
            </a:r>
            <a:endParaRPr/>
          </a:p>
        </p:txBody>
      </p:sp>
      <p:sp>
        <p:nvSpPr>
          <p:cNvPr id="308" name="Google Shape;308;p43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4775" y="1622096"/>
            <a:ext cx="5474462" cy="18993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43"/>
          <p:cNvCxnSpPr/>
          <p:nvPr/>
        </p:nvCxnSpPr>
        <p:spPr>
          <a:xfrm>
            <a:off x="3593050" y="3475500"/>
            <a:ext cx="32394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Trajectory Optimization</a:t>
            </a:r>
            <a:endParaRPr/>
          </a:p>
        </p:txBody>
      </p:sp>
      <p:pic>
        <p:nvPicPr>
          <p:cNvPr id="316" name="Google Shape;3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017725"/>
            <a:ext cx="3508999" cy="365576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4"/>
          <p:cNvSpPr/>
          <p:nvPr/>
        </p:nvSpPr>
        <p:spPr>
          <a:xfrm>
            <a:off x="687275" y="3716225"/>
            <a:ext cx="2848800" cy="729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Google Shape;31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3713" y="1160350"/>
            <a:ext cx="4197276" cy="4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3112" y="1939853"/>
            <a:ext cx="5018500" cy="2505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Trajectory Optimization</a:t>
            </a:r>
            <a:endParaRPr/>
          </a:p>
        </p:txBody>
      </p:sp>
      <p:pic>
        <p:nvPicPr>
          <p:cNvPr id="325" name="Google Shape;3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25" y="1127150"/>
            <a:ext cx="7939774" cy="363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Visuomotor Policy Learning</a:t>
            </a:r>
            <a:endParaRPr/>
          </a:p>
        </p:txBody>
      </p:sp>
      <p:pic>
        <p:nvPicPr>
          <p:cNvPr id="331" name="Google Shape;33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38" y="2360877"/>
            <a:ext cx="6351726" cy="13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6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pic>
        <p:nvPicPr>
          <p:cNvPr id="333" name="Google Shape;33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50" y="1198125"/>
            <a:ext cx="5095925" cy="9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750" y="3829100"/>
            <a:ext cx="7327849" cy="35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Visuomotor Policy Learning</a:t>
            </a:r>
            <a:endParaRPr/>
          </a:p>
        </p:txBody>
      </p:sp>
      <p:pic>
        <p:nvPicPr>
          <p:cNvPr id="340" name="Google Shape;34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9"/>
            <a:ext cx="9143998" cy="187084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7"/>
          <p:cNvSpPr txBox="1"/>
          <p:nvPr>
            <p:ph idx="1" type="body"/>
          </p:nvPr>
        </p:nvSpPr>
        <p:spPr>
          <a:xfrm>
            <a:off x="311700" y="2888575"/>
            <a:ext cx="3235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Convolutional neural network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42" name="Google Shape;342;p47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CNN Architecture</a:t>
            </a:r>
            <a:endParaRPr/>
          </a:p>
        </p:txBody>
      </p:sp>
      <p:pic>
        <p:nvPicPr>
          <p:cNvPr id="348" name="Google Shape;34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9"/>
            <a:ext cx="9143998" cy="187084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8"/>
          <p:cNvSpPr txBox="1"/>
          <p:nvPr>
            <p:ph idx="1" type="body"/>
          </p:nvPr>
        </p:nvSpPr>
        <p:spPr>
          <a:xfrm>
            <a:off x="311700" y="2888575"/>
            <a:ext cx="8520600" cy="15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3 convolutional layers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1 spatial softmax layer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3 fully connection layers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Softmax</a:t>
            </a:r>
            <a:endParaRPr/>
          </a:p>
        </p:txBody>
      </p:sp>
      <p:pic>
        <p:nvPicPr>
          <p:cNvPr id="356" name="Google Shape;35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9"/>
            <a:ext cx="9143998" cy="187084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>
            <p:ph idx="1" type="body"/>
          </p:nvPr>
        </p:nvSpPr>
        <p:spPr>
          <a:xfrm>
            <a:off x="311700" y="2888575"/>
            <a:ext cx="8520600" cy="15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Spatial softmax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Feature points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32 distributions, 32 feature points, 64 coordinates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58" name="Google Shape;35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700" y="2888575"/>
            <a:ext cx="3065950" cy="4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9"/>
          <p:cNvPicPr preferRelativeResize="0"/>
          <p:nvPr/>
        </p:nvPicPr>
        <p:blipFill rotWithShape="1">
          <a:blip r:embed="rId5">
            <a:alphaModFix/>
          </a:blip>
          <a:srcRect b="0" l="0" r="0" t="11308"/>
          <a:stretch/>
        </p:blipFill>
        <p:spPr>
          <a:xfrm>
            <a:off x="2212100" y="3434150"/>
            <a:ext cx="5895930" cy="4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 Points</a:t>
            </a:r>
            <a:endParaRPr/>
          </a:p>
        </p:txBody>
      </p:sp>
      <p:pic>
        <p:nvPicPr>
          <p:cNvPr id="366" name="Google Shape;36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00" y="1017725"/>
            <a:ext cx="5119673" cy="367770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0"/>
          <p:cNvSpPr txBox="1"/>
          <p:nvPr>
            <p:ph idx="1" type="body"/>
          </p:nvPr>
        </p:nvSpPr>
        <p:spPr>
          <a:xfrm>
            <a:off x="5736175" y="4023275"/>
            <a:ext cx="2782500" cy="10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Video: </a:t>
            </a:r>
            <a:r>
              <a:rPr lang="en">
                <a:solidFill>
                  <a:schemeClr val="dk1"/>
                </a:solidFill>
              </a:rPr>
              <a:t>https://sites.google.com/site/visuomotorpolicy/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68" name="Google Shape;36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9948" y="1124400"/>
            <a:ext cx="2654974" cy="270074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CNN Architecture</a:t>
            </a:r>
            <a:endParaRPr/>
          </a:p>
        </p:txBody>
      </p:sp>
      <p:pic>
        <p:nvPicPr>
          <p:cNvPr id="375" name="Google Shape;37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9"/>
            <a:ext cx="9143998" cy="187084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1"/>
          <p:cNvSpPr txBox="1"/>
          <p:nvPr>
            <p:ph idx="1" type="body"/>
          </p:nvPr>
        </p:nvSpPr>
        <p:spPr>
          <a:xfrm>
            <a:off x="311700" y="2888575"/>
            <a:ext cx="8520600" cy="16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Robot configuration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includes the angles of the joints, the pose of the end-effector, their velocities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does not include the position of the target object or goal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Motor torques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7 DOF robot arm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7" name="Google Shape;377;p51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do these tasks?</a:t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0" l="64037" r="14931" t="0"/>
          <a:stretch/>
        </p:blipFill>
        <p:spPr>
          <a:xfrm>
            <a:off x="4260213" y="1990988"/>
            <a:ext cx="1598822" cy="1749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0" y="1328300"/>
            <a:ext cx="3456000" cy="20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Vision / Perception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e.g. deep neural networks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637" y="2484704"/>
            <a:ext cx="3044728" cy="91487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348138" y="1305550"/>
            <a:ext cx="34560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Object Position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e,g, position of the bottle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4991463" y="2982250"/>
            <a:ext cx="322200" cy="44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6251400" y="1305550"/>
            <a:ext cx="31770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Control</a:t>
            </a:r>
            <a:endParaRPr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Motion Planning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8335" y="1965825"/>
            <a:ext cx="2343150" cy="19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3521725" y="2754950"/>
            <a:ext cx="508200" cy="347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6275225" y="2754950"/>
            <a:ext cx="508200" cy="347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type="title"/>
          </p:nvPr>
        </p:nvSpPr>
        <p:spPr>
          <a:xfrm>
            <a:off x="1435225" y="4129700"/>
            <a:ext cx="198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Separately!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85" name="Google Shape;85;p16"/>
          <p:cNvSpPr txBox="1"/>
          <p:nvPr>
            <p:ph type="title"/>
          </p:nvPr>
        </p:nvSpPr>
        <p:spPr>
          <a:xfrm>
            <a:off x="3496525" y="4129700"/>
            <a:ext cx="463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not put them together?</a:t>
            </a:r>
            <a:endParaRPr/>
          </a:p>
        </p:txBody>
      </p:sp>
      <p:sp>
        <p:nvSpPr>
          <p:cNvPr id="86" name="Google Shape;86;p16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Tricks in Training: Cover left gripper</a:t>
            </a:r>
            <a:endParaRPr/>
          </a:p>
        </p:txBody>
      </p:sp>
      <p:sp>
        <p:nvSpPr>
          <p:cNvPr id="383" name="Google Shape;383;p52"/>
          <p:cNvSpPr txBox="1"/>
          <p:nvPr>
            <p:ph idx="1" type="body"/>
          </p:nvPr>
        </p:nvSpPr>
        <p:spPr>
          <a:xfrm>
            <a:off x="3425300" y="1228675"/>
            <a:ext cx="5406900" cy="20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 training, this target object is typically held in the robot’s left gripper.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Therefore, t</a:t>
            </a:r>
            <a:r>
              <a:rPr lang="en"/>
              <a:t>he left arm is covered with cloth to prevent the policy from associating its appearance with the object’s position.</a:t>
            </a:r>
            <a:endParaRPr/>
          </a:p>
        </p:txBody>
      </p:sp>
      <p:pic>
        <p:nvPicPr>
          <p:cNvPr id="384" name="Google Shape;3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152475"/>
            <a:ext cx="2947325" cy="381024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2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Tricks in Training: Pretrain</a:t>
            </a:r>
            <a:endParaRPr/>
          </a:p>
        </p:txBody>
      </p:sp>
      <p:sp>
        <p:nvSpPr>
          <p:cNvPr id="391" name="Google Shape;391;p53"/>
          <p:cNvSpPr txBox="1"/>
          <p:nvPr>
            <p:ph idx="1" type="body"/>
          </p:nvPr>
        </p:nvSpPr>
        <p:spPr>
          <a:xfrm>
            <a:off x="3392100" y="1529550"/>
            <a:ext cx="5664600" cy="211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 a pose CNN to output the position of target. The pose CNN provides initial weights for policy.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initial trajectories by running guided policy search without optimizing policy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Then end-to-end training</a:t>
            </a:r>
            <a:endParaRPr/>
          </a:p>
        </p:txBody>
      </p:sp>
      <p:pic>
        <p:nvPicPr>
          <p:cNvPr id="392" name="Google Shape;39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25" y="1213900"/>
            <a:ext cx="2936400" cy="32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3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Tricks in Training: Input remapping</a:t>
            </a:r>
            <a:endParaRPr/>
          </a:p>
        </p:txBody>
      </p:sp>
      <p:sp>
        <p:nvSpPr>
          <p:cNvPr id="399" name="Google Shape;399;p54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pic>
        <p:nvPicPr>
          <p:cNvPr id="400" name="Google Shape;40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525" y="1106400"/>
            <a:ext cx="548494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</a:t>
            </a:r>
            <a:endParaRPr/>
          </a:p>
        </p:txBody>
      </p:sp>
      <p:sp>
        <p:nvSpPr>
          <p:cNvPr id="406" name="Google Shape;406;p55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Neural Network Policies Comparison</a:t>
            </a:r>
            <a:endParaRPr/>
          </a:p>
        </p:txBody>
      </p:sp>
      <p:pic>
        <p:nvPicPr>
          <p:cNvPr id="407" name="Google Shape;40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886" y="1464100"/>
            <a:ext cx="6098224" cy="352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</a:t>
            </a:r>
            <a:endParaRPr/>
          </a:p>
        </p:txBody>
      </p:sp>
      <p:sp>
        <p:nvSpPr>
          <p:cNvPr id="413" name="Google Shape;413;p56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Linear-Gaussian controller evaluation</a:t>
            </a:r>
            <a:endParaRPr/>
          </a:p>
        </p:txBody>
      </p:sp>
      <p:pic>
        <p:nvPicPr>
          <p:cNvPr id="414" name="Google Shape;41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88" y="1565025"/>
            <a:ext cx="8275423" cy="286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</a:t>
            </a:r>
            <a:endParaRPr/>
          </a:p>
        </p:txBody>
      </p:sp>
      <p:sp>
        <p:nvSpPr>
          <p:cNvPr id="420" name="Google Shape;420;p57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Final tasks</a:t>
            </a:r>
            <a:endParaRPr/>
          </a:p>
        </p:txBody>
      </p:sp>
      <p:pic>
        <p:nvPicPr>
          <p:cNvPr id="421" name="Google Shape;42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162" y="1363824"/>
            <a:ext cx="6677677" cy="360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427" name="Google Shape;427;p58"/>
          <p:cNvSpPr txBox="1"/>
          <p:nvPr>
            <p:ph idx="1" type="body"/>
          </p:nvPr>
        </p:nvSpPr>
        <p:spPr>
          <a:xfrm>
            <a:off x="311700" y="1152475"/>
            <a:ext cx="8520600" cy="272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CS 294-112 </a:t>
            </a:r>
            <a:r>
              <a:rPr lang="en">
                <a:solidFill>
                  <a:srgbClr val="000000"/>
                </a:solidFill>
              </a:rPr>
              <a:t>Deep Reinforcement Learning</a:t>
            </a:r>
            <a:r>
              <a:rPr lang="en">
                <a:solidFill>
                  <a:srgbClr val="000000"/>
                </a:solidFill>
              </a:rPr>
              <a:t> at UC Berkeley</a:t>
            </a:r>
            <a:br>
              <a:rPr lang="en"/>
            </a:br>
            <a:r>
              <a:rPr lang="en" u="sng">
                <a:solidFill>
                  <a:schemeClr val="hlink"/>
                </a:solidFill>
                <a:hlinkClick r:id="rId3"/>
              </a:rPr>
              <a:t>http://rail.eecs.berkeley.edu/deeprlcourse/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Sergey Levine and Vladlen Koltun. Guided Policy Search. ICLR 2013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http://proceedings.mlr.press/v28/levine13.pdf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H. Wang and A. Banerjee. Bregman alternating direction method of multipliers. NIPS 2014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https://arxiv.org/abs/1306.3203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433" name="Google Shape;433;p5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Qiang Ma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 19, 2019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End-to-End Training</a:t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152475"/>
            <a:ext cx="8520600" cy="48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Learn policies that map raw image observations directly to robot’s motor torques.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0129"/>
            <a:ext cx="9143998" cy="187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b="0" l="0" r="0" t="76577"/>
          <a:stretch/>
        </p:blipFill>
        <p:spPr>
          <a:xfrm>
            <a:off x="3343600" y="3771725"/>
            <a:ext cx="2619150" cy="6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4">
            <a:alphaModFix/>
          </a:blip>
          <a:srcRect b="38125" l="0" r="35629" t="36471"/>
          <a:stretch/>
        </p:blipFill>
        <p:spPr>
          <a:xfrm>
            <a:off x="7458075" y="3430975"/>
            <a:ext cx="1685925" cy="7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b="74596" l="8515" r="12930" t="0"/>
          <a:stretch/>
        </p:blipFill>
        <p:spPr>
          <a:xfrm>
            <a:off x="0" y="3531875"/>
            <a:ext cx="2057400" cy="74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7"/>
          <p:cNvCxnSpPr/>
          <p:nvPr/>
        </p:nvCxnSpPr>
        <p:spPr>
          <a:xfrm>
            <a:off x="681600" y="3148175"/>
            <a:ext cx="12600" cy="570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" name="Google Shape;98;p17"/>
          <p:cNvCxnSpPr/>
          <p:nvPr/>
        </p:nvCxnSpPr>
        <p:spPr>
          <a:xfrm>
            <a:off x="8704175" y="2961875"/>
            <a:ext cx="12600" cy="570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" name="Google Shape;99;p17"/>
          <p:cNvSpPr/>
          <p:nvPr/>
        </p:nvSpPr>
        <p:spPr>
          <a:xfrm rot="5400000">
            <a:off x="4479624" y="699425"/>
            <a:ext cx="347100" cy="56904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train the CNN / learn parameter θ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9"/>
            <a:ext cx="9143998" cy="187084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>
            <p:ph type="title"/>
          </p:nvPr>
        </p:nvSpPr>
        <p:spPr>
          <a:xfrm>
            <a:off x="2751000" y="2762700"/>
            <a:ext cx="36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Guided Policy Search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08" name="Google Shape;108;p18"/>
          <p:cNvSpPr txBox="1"/>
          <p:nvPr>
            <p:ph type="title"/>
          </p:nvPr>
        </p:nvSpPr>
        <p:spPr>
          <a:xfrm>
            <a:off x="870800" y="3472825"/>
            <a:ext cx="2760600" cy="790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Policy Search</a:t>
            </a:r>
            <a:endParaRPr/>
          </a:p>
        </p:txBody>
      </p:sp>
      <p:sp>
        <p:nvSpPr>
          <p:cNvPr id="109" name="Google Shape;109;p18"/>
          <p:cNvSpPr txBox="1"/>
          <p:nvPr>
            <p:ph type="title"/>
          </p:nvPr>
        </p:nvSpPr>
        <p:spPr>
          <a:xfrm>
            <a:off x="5385925" y="3472825"/>
            <a:ext cx="2760600" cy="790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Supervised Learning</a:t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4254563" y="3694675"/>
            <a:ext cx="508200" cy="347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 txBox="1"/>
          <p:nvPr/>
        </p:nvSpPr>
        <p:spPr>
          <a:xfrm>
            <a:off x="4200325" y="85625"/>
            <a:ext cx="49437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End-to-End Training of Deep Visuomotor Policies, Sergey Levine et al.</a:t>
            </a:r>
            <a:br>
              <a:rPr lang="en" sz="1200">
                <a:solidFill>
                  <a:schemeClr val="dk2"/>
                </a:solidFill>
              </a:rPr>
            </a:br>
            <a:endParaRPr sz="1200"/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870800" y="4495875"/>
            <a:ext cx="7647900" cy="4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Video: </a:t>
            </a:r>
            <a:r>
              <a:rPr lang="en">
                <a:solidFill>
                  <a:schemeClr val="dk1"/>
                </a:solidFill>
              </a:rPr>
              <a:t>https://sites.google.com/site/visuomotorpolicy/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Notations</a:t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/>
          </a:blip>
          <a:srcRect b="35383" l="0" r="0" t="0"/>
          <a:stretch/>
        </p:blipFill>
        <p:spPr>
          <a:xfrm>
            <a:off x="311700" y="1017725"/>
            <a:ext cx="3743426" cy="25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/>
          </a:blip>
          <a:srcRect b="70647" l="0" r="55840" t="0"/>
          <a:stretch/>
        </p:blipFill>
        <p:spPr>
          <a:xfrm>
            <a:off x="3671400" y="3108400"/>
            <a:ext cx="2976551" cy="49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0" r="0" t="73323"/>
          <a:stretch/>
        </p:blipFill>
        <p:spPr>
          <a:xfrm>
            <a:off x="4359925" y="1017725"/>
            <a:ext cx="3743426" cy="10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4">
            <a:alphaModFix/>
          </a:blip>
          <a:srcRect b="0" l="0" r="0" t="55892"/>
          <a:stretch/>
        </p:blipFill>
        <p:spPr>
          <a:xfrm>
            <a:off x="740678" y="3677875"/>
            <a:ext cx="7376849" cy="82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Guided Policy Search</a:t>
            </a:r>
            <a:endParaRPr/>
          </a:p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311700" y="1152475"/>
            <a:ext cx="8520600" cy="15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What is guided policy search?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 model-based reinforcement learning method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[</a:t>
            </a:r>
            <a:r>
              <a:rPr lang="en" sz="1400">
                <a:solidFill>
                  <a:schemeClr val="dk1"/>
                </a:solidFill>
              </a:rPr>
              <a:t>Sergey Levine and Vladlen Koltun. Guided Policy Search. ICLR 2013]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Model-Based RL &amp; Policy Search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0" l="0" r="0" t="55892"/>
          <a:stretch/>
        </p:blipFill>
        <p:spPr>
          <a:xfrm>
            <a:off x="464103" y="1128000"/>
            <a:ext cx="7376849" cy="82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/>
          <p:nvPr/>
        </p:nvSpPr>
        <p:spPr>
          <a:xfrm>
            <a:off x="4716700" y="1317875"/>
            <a:ext cx="2998800" cy="441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311700" y="2094450"/>
            <a:ext cx="8520600" cy="9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Both policy and d</a:t>
            </a:r>
            <a:r>
              <a:rPr lang="en">
                <a:solidFill>
                  <a:srgbClr val="000000"/>
                </a:solidFill>
              </a:rPr>
              <a:t>ynamics/Transition probability are unknown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Need to learn a policy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